
<file path=[Content_Types].xml><?xml version="1.0" encoding="utf-8"?>
<Types xmlns="http://schemas.openxmlformats.org/package/2006/content-types">
  <Default Extension="png" ContentType="image/png"/>
  <Default Extension="vsd" ContentType="application/vnd.visio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308" r:id="rId3"/>
    <p:sldId id="380" r:id="rId4"/>
    <p:sldId id="403" r:id="rId5"/>
    <p:sldId id="413" r:id="rId6"/>
    <p:sldId id="406" r:id="rId7"/>
    <p:sldId id="414" r:id="rId8"/>
    <p:sldId id="389" r:id="rId9"/>
    <p:sldId id="415" r:id="rId10"/>
    <p:sldId id="384" r:id="rId11"/>
    <p:sldId id="387" r:id="rId12"/>
    <p:sldId id="388" r:id="rId13"/>
    <p:sldId id="408" r:id="rId14"/>
    <p:sldId id="404" r:id="rId15"/>
    <p:sldId id="420" r:id="rId16"/>
    <p:sldId id="416" r:id="rId17"/>
    <p:sldId id="424" r:id="rId18"/>
    <p:sldId id="425" r:id="rId19"/>
    <p:sldId id="422" r:id="rId20"/>
    <p:sldId id="423" r:id="rId21"/>
    <p:sldId id="427" r:id="rId22"/>
    <p:sldId id="426" r:id="rId23"/>
    <p:sldId id="409" r:id="rId24"/>
    <p:sldId id="419" r:id="rId25"/>
    <p:sldId id="407" r:id="rId26"/>
    <p:sldId id="405" r:id="rId27"/>
    <p:sldId id="410" r:id="rId28"/>
    <p:sldId id="428" r:id="rId29"/>
    <p:sldId id="411" r:id="rId30"/>
    <p:sldId id="412" r:id="rId31"/>
    <p:sldId id="417" r:id="rId32"/>
    <p:sldId id="418" r:id="rId33"/>
    <p:sldId id="429" r:id="rId34"/>
    <p:sldId id="430" r:id="rId35"/>
    <p:sldId id="431" r:id="rId36"/>
    <p:sldId id="37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106ABE"/>
    <a:srgbClr val="57A0DD"/>
    <a:srgbClr val="242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3" autoAdjust="0"/>
    <p:restoredTop sz="82007" autoAdjust="0"/>
  </p:normalViewPr>
  <p:slideViewPr>
    <p:cSldViewPr snapToGrid="0">
      <p:cViewPr varScale="1">
        <p:scale>
          <a:sx n="95" d="100"/>
          <a:sy n="95" d="100"/>
        </p:scale>
        <p:origin x="334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CF509-5148-4F93-93E6-71B95DA7D428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86C21-BEFF-4418-8D23-D620466D7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4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题目很大，只是分享个人经验，仅供大家参考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97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以矩阵乘累加为例，如果权重和输入是浮点数，数据量是</a:t>
            </a:r>
            <a:r>
              <a:rPr lang="en-US" altLang="zh-CN" dirty="0" smtClean="0"/>
              <a:t>short</a:t>
            </a:r>
            <a:r>
              <a:rPr lang="zh-CN" altLang="en-US" dirty="0" smtClean="0"/>
              <a:t>型数据的</a:t>
            </a:r>
            <a:r>
              <a:rPr lang="en-US" altLang="zh-CN" dirty="0" smtClean="0"/>
              <a:t>2</a:t>
            </a:r>
            <a:r>
              <a:rPr lang="zh-CN" altLang="en-US" dirty="0" smtClean="0"/>
              <a:t>倍，是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型数据的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8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以矩阵乘累加为例，如果权重和输入是浮点数，数据量是</a:t>
            </a:r>
            <a:r>
              <a:rPr lang="en-US" altLang="zh-CN" dirty="0" smtClean="0"/>
              <a:t>short</a:t>
            </a:r>
            <a:r>
              <a:rPr lang="zh-CN" altLang="en-US" dirty="0" smtClean="0"/>
              <a:t>型数据的</a:t>
            </a:r>
            <a:r>
              <a:rPr lang="en-US" altLang="zh-CN" dirty="0" smtClean="0"/>
              <a:t>2</a:t>
            </a:r>
            <a:r>
              <a:rPr lang="zh-CN" altLang="en-US" dirty="0" smtClean="0"/>
              <a:t>倍，是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型数据的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015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深度学习神经网络模型具有一定的鲁棒性，能支持一定的计算精度损失，而不影响整体的效果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60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算法原型大多都是浮点计算类型，后面可能会做量化训练</a:t>
            </a:r>
            <a:endParaRPr lang="en-US" altLang="zh-CN" dirty="0" smtClean="0"/>
          </a:p>
          <a:p>
            <a:r>
              <a:rPr lang="zh-CN" altLang="en-US" dirty="0" smtClean="0"/>
              <a:t>引擎上多是全定点计算，现在</a:t>
            </a:r>
            <a:r>
              <a:rPr lang="en-US" altLang="zh-CN" dirty="0" smtClean="0"/>
              <a:t>8bit</a:t>
            </a:r>
            <a:r>
              <a:rPr lang="zh-CN" altLang="en-US" dirty="0" smtClean="0"/>
              <a:t>全量化应该是最多的，后续可能会有更少位宽量化的需求</a:t>
            </a:r>
            <a:endParaRPr lang="en-US" altLang="zh-CN" dirty="0" smtClean="0"/>
          </a:p>
          <a:p>
            <a:r>
              <a:rPr lang="zh-CN" altLang="en-US" dirty="0" smtClean="0"/>
              <a:t>正常情况下，可能需要重新</a:t>
            </a:r>
            <a:r>
              <a:rPr lang="en-US" altLang="zh-CN" dirty="0" err="1" smtClean="0"/>
              <a:t>fitune</a:t>
            </a:r>
            <a:r>
              <a:rPr lang="zh-CN" altLang="en-US" dirty="0" smtClean="0"/>
              <a:t>，但是有些情况下，需要之间进行量化，无法直接进行对点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80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这里的算法特指深度学习算法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96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这里的算法特指深度学习算法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7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fwrite,fread</a:t>
            </a:r>
            <a:r>
              <a:rPr lang="zh-CN" altLang="en-US" dirty="0" smtClean="0"/>
              <a:t>进行二进制数据保存和加载</a:t>
            </a:r>
            <a:endParaRPr lang="en-US" altLang="zh-CN" dirty="0" smtClean="0"/>
          </a:p>
          <a:p>
            <a:r>
              <a:rPr lang="zh-CN" altLang="en-US" dirty="0" smtClean="0"/>
              <a:t>或者以头文件形式写入到堆中，给定指针进行数据替换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63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适合浮点到浮点转换或者定点到定点同一数据精度的结果比对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559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交叉验证，搭梯子</a:t>
            </a:r>
            <a:endParaRPr lang="en-US" altLang="zh-CN" dirty="0" smtClean="0"/>
          </a:p>
          <a:p>
            <a:r>
              <a:rPr lang="zh-CN" altLang="en-US" dirty="0" smtClean="0"/>
              <a:t>或者同时指定全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或全</a:t>
            </a:r>
            <a:r>
              <a:rPr lang="en-US" altLang="zh-CN" dirty="0" smtClean="0"/>
              <a:t>1</a:t>
            </a:r>
            <a:r>
              <a:rPr lang="zh-CN" altLang="en-US" dirty="0" smtClean="0"/>
              <a:t>输入，进行快速比对验证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23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举个例子，矩阵乘的结果对不上，打印看权重、偏置和输入都没有问题，那么肯定是计算过程中出了问题，或者数据读取有问题</a:t>
            </a:r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表格手动计算第一个像素的结果，乘累加的结果，就能确定是哪边有问题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19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498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fwrite,fread</a:t>
            </a:r>
            <a:r>
              <a:rPr lang="zh-CN" altLang="en-US" dirty="0" smtClean="0"/>
              <a:t>进行二进制数据保存和加载</a:t>
            </a:r>
            <a:endParaRPr lang="en-US" altLang="zh-CN" dirty="0" smtClean="0"/>
          </a:p>
          <a:p>
            <a:r>
              <a:rPr lang="zh-CN" altLang="en-US" dirty="0" smtClean="0"/>
              <a:t>或者以头文件形式写入到堆中，给定指针进行数据替换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05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适合浮点模型直接量化的结果比对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051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适合浮点模型直接量化的结果比对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332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12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vscode</a:t>
            </a:r>
            <a:r>
              <a:rPr kumimoji="1" lang="zh-CN" altLang="en-US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远程调试功能，在</a:t>
            </a:r>
            <a:r>
              <a:rPr kumimoji="1" lang="en-US" altLang="zh-CN" sz="12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linux</a:t>
            </a:r>
            <a:r>
              <a:rPr kumimoji="1" lang="zh-CN" altLang="en-US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下实现类似</a:t>
            </a:r>
            <a:r>
              <a:rPr kumimoji="1" lang="en-US" altLang="zh-CN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 studio</a:t>
            </a:r>
            <a:r>
              <a:rPr kumimoji="1" lang="zh-CN" altLang="en-US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的调试功能</a:t>
            </a:r>
            <a:endParaRPr kumimoji="1" lang="en-US" altLang="zh-CN" sz="12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</a:t>
            </a:r>
            <a:r>
              <a:rPr kumimoji="1" lang="en-US" altLang="zh-CN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kumimoji="1" lang="zh-CN" altLang="en-US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脚本单步调试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777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vscode</a:t>
            </a:r>
            <a:r>
              <a:rPr lang="zh-CN" altLang="en-US" dirty="0" smtClean="0"/>
              <a:t>是一个轻量级的文本编译器，它的扩展插件可以让他拓展成功能齐全的</a:t>
            </a:r>
            <a:r>
              <a:rPr lang="en-US" altLang="zh-CN" dirty="0" smtClean="0"/>
              <a:t>IDE,</a:t>
            </a:r>
            <a:r>
              <a:rPr lang="zh-CN" altLang="en-US" dirty="0" smtClean="0"/>
              <a:t>靠的是</a:t>
            </a:r>
            <a:r>
              <a:rPr lang="en-US" altLang="zh-CN" dirty="0" err="1" smtClean="0"/>
              <a:t>tasks.json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launch.json</a:t>
            </a:r>
            <a:r>
              <a:rPr lang="zh-CN" altLang="en-US" dirty="0" smtClean="0"/>
              <a:t>的配置</a:t>
            </a:r>
            <a:endParaRPr lang="en-US" altLang="zh-CN" dirty="0" smtClean="0"/>
          </a:p>
          <a:p>
            <a:r>
              <a:rPr lang="en-US" altLang="zh-CN" dirty="0" err="1" smtClean="0"/>
              <a:t>Launch.json</a:t>
            </a:r>
            <a:r>
              <a:rPr lang="zh-CN" altLang="en-US" dirty="0" smtClean="0"/>
              <a:t>文件是执行文件配置，必需的。</a:t>
            </a:r>
            <a:r>
              <a:rPr lang="en-US" altLang="zh-CN" dirty="0" err="1" smtClean="0"/>
              <a:t>Tasks.json</a:t>
            </a:r>
            <a:r>
              <a:rPr lang="zh-CN" altLang="en-US" dirty="0" smtClean="0"/>
              <a:t>文件是在执行</a:t>
            </a:r>
            <a:r>
              <a:rPr lang="en-US" altLang="zh-CN" dirty="0" err="1" smtClean="0"/>
              <a:t>launch.json</a:t>
            </a:r>
            <a:r>
              <a:rPr lang="zh-CN" altLang="en-US" dirty="0" smtClean="0"/>
              <a:t>之前的任务，比如</a:t>
            </a:r>
            <a:r>
              <a:rPr lang="en-US" altLang="zh-CN" dirty="0" smtClean="0"/>
              <a:t>C/C++</a:t>
            </a:r>
            <a:r>
              <a:rPr lang="zh-CN" altLang="en-US" dirty="0" smtClean="0"/>
              <a:t>工程的编译任务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Vscode</a:t>
            </a:r>
            <a:r>
              <a:rPr lang="zh-CN" altLang="en-US" dirty="0" smtClean="0"/>
              <a:t>里有个</a:t>
            </a:r>
            <a:r>
              <a:rPr lang="en-US" altLang="zh-CN" dirty="0" smtClean="0"/>
              <a:t>Native Debug</a:t>
            </a:r>
            <a:r>
              <a:rPr lang="zh-CN" altLang="en-US" dirty="0" smtClean="0"/>
              <a:t>插件能大大简化上述配置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512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 NN</a:t>
            </a:r>
            <a:r>
              <a:rPr lang="zh-CN" altLang="en-US" dirty="0" smtClean="0"/>
              <a:t>是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提供的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设备上运行计算密集型运算而设计的，为底层的硬件和顶层的各种应用提供一个基本功能层</a:t>
            </a:r>
            <a:endParaRPr lang="en-US" altLang="zh-CN" dirty="0" smtClean="0"/>
          </a:p>
          <a:p>
            <a:r>
              <a:rPr lang="en-US" altLang="zh-CN" dirty="0" err="1" smtClean="0"/>
              <a:t>uLNN</a:t>
            </a:r>
            <a:r>
              <a:rPr lang="zh-CN" altLang="en-US" dirty="0" smtClean="0"/>
              <a:t>是我们自主开发的超轻量级推理框架，分为离线工具和引擎框架两个部分，将所有非必须的操作都剥离处理离线处理，尽量轻量化引擎架构</a:t>
            </a:r>
            <a:endParaRPr lang="en-US" altLang="zh-CN" dirty="0" smtClean="0"/>
          </a:p>
          <a:p>
            <a:r>
              <a:rPr lang="zh-CN" altLang="en-US" dirty="0" smtClean="0"/>
              <a:t>训练推理平台在做全定点量化训练的工作。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后续这几个平台相互之间打通后，可以实现直接从计算图生成引擎代码，开发人员只需要看最后层的结果是否与训练模型保持一致即可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371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借用</a:t>
            </a:r>
            <a:r>
              <a:rPr lang="en-US" altLang="zh-CN" dirty="0" err="1" smtClean="0"/>
              <a:t>mxnet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版本图构建方式，生成需要的图</a:t>
            </a:r>
            <a:endParaRPr lang="en-US" altLang="zh-CN" dirty="0" smtClean="0"/>
          </a:p>
          <a:p>
            <a:r>
              <a:rPr lang="zh-CN" altLang="en-US" dirty="0" smtClean="0"/>
              <a:t>类的</a:t>
            </a:r>
            <a:r>
              <a:rPr lang="en-US" altLang="zh-CN" dirty="0" smtClean="0"/>
              <a:t>__</a:t>
            </a:r>
            <a:r>
              <a:rPr lang="en-US" altLang="zh-CN" dirty="0" err="1" smtClean="0"/>
              <a:t>dict</a:t>
            </a:r>
            <a:r>
              <a:rPr lang="en-US" altLang="zh-CN" dirty="0" smtClean="0"/>
              <a:t>__</a:t>
            </a:r>
            <a:r>
              <a:rPr lang="zh-CN" altLang="en-US" dirty="0" smtClean="0"/>
              <a:t>属性和类对象的</a:t>
            </a:r>
            <a:r>
              <a:rPr lang="en-US" altLang="zh-CN" dirty="0" smtClean="0"/>
              <a:t>__</a:t>
            </a:r>
            <a:r>
              <a:rPr lang="en-US" altLang="zh-CN" dirty="0" err="1" smtClean="0"/>
              <a:t>dict</a:t>
            </a:r>
            <a:r>
              <a:rPr lang="en-US" altLang="zh-CN" dirty="0" smtClean="0"/>
              <a:t>__</a:t>
            </a:r>
            <a:r>
              <a:rPr lang="zh-CN" altLang="en-US" dirty="0" smtClean="0"/>
              <a:t>属性，对象的</a:t>
            </a:r>
            <a:r>
              <a:rPr lang="en-US" altLang="zh-CN" dirty="0" smtClean="0"/>
              <a:t>__</a:t>
            </a:r>
            <a:r>
              <a:rPr lang="en-US" altLang="zh-CN" dirty="0" err="1" smtClean="0"/>
              <a:t>dict</a:t>
            </a:r>
            <a:r>
              <a:rPr lang="en-US" altLang="zh-CN" dirty="0" smtClean="0"/>
              <a:t>__</a:t>
            </a:r>
            <a:r>
              <a:rPr lang="zh-CN" altLang="en-US" dirty="0" smtClean="0"/>
              <a:t>中存储了一些</a:t>
            </a:r>
            <a:r>
              <a:rPr lang="en-US" altLang="zh-CN" dirty="0" err="1" smtClean="0"/>
              <a:t>self.xxx</a:t>
            </a:r>
            <a:r>
              <a:rPr lang="zh-CN" altLang="en-US" dirty="0" smtClean="0"/>
              <a:t>的一些东西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118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训练推理一体化，两者相互渗透了解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438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训练推理一体化，两者相互渗透了解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525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训练推理一体化，两者相互渗透了解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34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再牛逼的算法，如果不能在产品上应用落地，也不过是空中楼阁。这也和公司的发展战略顶天立地相契合</a:t>
            </a:r>
            <a:endParaRPr lang="en-US" altLang="zh-CN" dirty="0" smtClean="0"/>
          </a:p>
          <a:p>
            <a:r>
              <a:rPr lang="zh-CN" altLang="en-US" dirty="0" smtClean="0"/>
              <a:t>结合公司的实际情况，我们的深度学习算法的应用场景中，研究员更多的是关注的是效果，甚至于为刷论文狂堆网络模型，疯狂追求精度</a:t>
            </a:r>
            <a:endParaRPr lang="en-US" altLang="zh-CN" dirty="0" smtClean="0"/>
          </a:p>
          <a:p>
            <a:r>
              <a:rPr lang="zh-CN" altLang="en-US" dirty="0" smtClean="0"/>
              <a:t>这种成果在转换时，会占用大量的资源，一般也很难达到实时性的要求。不适合应用落地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68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按照一定的格式，将网络模型和语言模型打包到一个文件中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25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加载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482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训练推理一体化，两者相互渗透了解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48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ShowNDArray</a:t>
            </a:r>
            <a:r>
              <a:rPr lang="zh-CN" altLang="en-US" smtClean="0"/>
              <a:t>函数获取数据，可以进行任意维度的变换或者简易运算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015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ShowNDArray</a:t>
            </a:r>
            <a:r>
              <a:rPr lang="zh-CN" altLang="en-US" smtClean="0"/>
              <a:t>函数获取数据，可以进行任意维度的变换或者简易运算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59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语音撰写</a:t>
            </a:r>
            <a:r>
              <a:rPr lang="en-US" altLang="zh-CN" dirty="0" err="1" smtClean="0"/>
              <a:t>GatedCNN</a:t>
            </a:r>
            <a:r>
              <a:rPr lang="zh-CN" altLang="en-US" smtClean="0"/>
              <a:t>算法识别率对比</a:t>
            </a:r>
            <a:endParaRPr lang="en-US" altLang="zh-CN" smtClean="0"/>
          </a:p>
          <a:p>
            <a:r>
              <a:rPr lang="zh-CN" altLang="en-US" dirty="0" smtClean="0"/>
              <a:t>英文阅读</a:t>
            </a:r>
            <a:r>
              <a:rPr lang="en-US" altLang="zh-CN" dirty="0" smtClean="0"/>
              <a:t>OCR</a:t>
            </a:r>
            <a:r>
              <a:rPr lang="zh-CN" altLang="en-US" dirty="0" smtClean="0"/>
              <a:t>算法识别率对比，最终的评价结果要能够对得上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84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C2E-761C-4FC6-95D0-F3A77387C0F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467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研究员不太关注计算效率，也不关心实用性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7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终端资源包括计算力、存储单元、带宽、功耗等。无法和集群计算相匹敌</a:t>
            </a:r>
            <a:endParaRPr lang="en-US" altLang="zh-CN" dirty="0" smtClean="0"/>
          </a:p>
          <a:p>
            <a:r>
              <a:rPr lang="zh-CN" altLang="en-US" dirty="0" smtClean="0"/>
              <a:t>同时终端产品不仅注重效果，还要注重效率和稳定性，大多数有实时处理的需求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所以真正有落地价值的网络结构设计，一定是软硬件结合的。</a:t>
            </a:r>
            <a:endParaRPr lang="en-US" altLang="zh-CN" dirty="0" smtClean="0"/>
          </a:p>
          <a:p>
            <a:r>
              <a:rPr lang="zh-CN" altLang="en-US" dirty="0" smtClean="0"/>
              <a:t>一方面要求研究员在网络结构设计时，不仅要考虑模型的效果，还要算法的复杂度；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另一方面，工程人员想办法提高计算效率，发挥硬件的最大算力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算法工程化有很多好的方法，比如说多线程、调用专门的计算库，层融合，大</a:t>
            </a:r>
            <a:r>
              <a:rPr lang="en-US" altLang="zh-CN" dirty="0" smtClean="0"/>
              <a:t>OP</a:t>
            </a:r>
            <a:r>
              <a:rPr lang="zh-CN" altLang="en-US" dirty="0" smtClean="0"/>
              <a:t>拆分等技术。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12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709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这里是另外一种表达方式，和上次抗神说的</a:t>
            </a:r>
            <a:r>
              <a:rPr lang="en-US" altLang="zh-CN" dirty="0" smtClean="0"/>
              <a:t>IEEE754</a:t>
            </a:r>
            <a:r>
              <a:rPr lang="zh-CN" altLang="en-US" dirty="0" smtClean="0"/>
              <a:t>标准表达形式有点不同，源自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的</a:t>
            </a:r>
            <a:r>
              <a:rPr kumimoji="1" lang="en-US" altLang="zh-CN" sz="12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Quantization and Training of Neural Networks for Efficient Integer-Arithmetic-Only Inference</a:t>
            </a:r>
            <a:r>
              <a:rPr kumimoji="1" lang="en-US" altLang="zh-CN" sz="1200" baseline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8bit</a:t>
            </a:r>
            <a:r>
              <a:rPr kumimoji="1" lang="zh-CN" altLang="en-US" sz="1200" baseline="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量化论文中</a:t>
            </a:r>
            <a:endParaRPr lang="en-US" altLang="zh-CN" dirty="0" smtClean="0"/>
          </a:p>
          <a:p>
            <a:r>
              <a:rPr lang="zh-CN" altLang="en-US" dirty="0" smtClean="0"/>
              <a:t>量化说到底就是在浮点数和整型数之间做变换，浮点数和定点数之间相互映射</a:t>
            </a:r>
            <a:endParaRPr lang="en-US" altLang="zh-CN" dirty="0" smtClean="0"/>
          </a:p>
          <a:p>
            <a:r>
              <a:rPr lang="zh-CN" altLang="en-US" dirty="0" smtClean="0"/>
              <a:t>都是线性变换，通过量化和反量化能够恢复原有的值，在之间肯定会存在误差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59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三组概念：线性量化和非线性量化，对称量化和非对称量化，</a:t>
            </a:r>
            <a:r>
              <a:rPr lang="en-US" altLang="zh-CN" dirty="0" smtClean="0"/>
              <a:t>Q</a:t>
            </a:r>
            <a:r>
              <a:rPr lang="zh-CN" altLang="en-US" dirty="0" smtClean="0"/>
              <a:t>值量化和最值量化</a:t>
            </a:r>
            <a:endParaRPr lang="en-US" altLang="zh-CN" dirty="0" smtClean="0"/>
          </a:p>
          <a:p>
            <a:r>
              <a:rPr lang="zh-CN" altLang="en-US" dirty="0" smtClean="0"/>
              <a:t>不同的量化类型对应的量化误差是不同的，原理上说非线性非对称的量化对于的误差最小，但是反量化操作时比较复杂，违背了简化计算的初衷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22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三组概念：线性量化和非线性量化，对称量化和非对称量化，</a:t>
            </a:r>
            <a:r>
              <a:rPr lang="en-US" altLang="zh-CN" dirty="0" smtClean="0"/>
              <a:t>Q</a:t>
            </a:r>
            <a:r>
              <a:rPr lang="zh-CN" altLang="en-US" dirty="0" smtClean="0"/>
              <a:t>值量化和最值量化</a:t>
            </a:r>
            <a:endParaRPr lang="en-US" altLang="zh-CN" dirty="0" smtClean="0"/>
          </a:p>
          <a:p>
            <a:r>
              <a:rPr lang="zh-CN" altLang="en-US" dirty="0" smtClean="0"/>
              <a:t>不同的量化类型对应的量化误差是不同的，原理上说非线性非对称的量化对于的误差最小，但是反量化操作时比较复杂，违背了简化计算的初衷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86C21-BEFF-4418-8D23-D620466D783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6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1314"/>
            <a:ext cx="12193057" cy="68606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8BF-4A38-4B43-B521-93729E853106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74A1-01E0-476C-88E5-83D3938E6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264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573"/>
            <a:ext cx="12192000" cy="6857431"/>
            <a:chOff x="0" y="0"/>
            <a:chExt cx="9144000" cy="5143073"/>
          </a:xfrm>
        </p:grpSpPr>
        <p:pic>
          <p:nvPicPr>
            <p:cNvPr id="12" name="图片 11" descr="PPT-02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07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242247"/>
                </a:clrFrom>
                <a:clrTo>
                  <a:srgbClr val="242247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29500" y="136615"/>
              <a:ext cx="1600200" cy="349159"/>
            </a:xfrm>
            <a:prstGeom prst="rect">
              <a:avLst/>
            </a:prstGeom>
            <a:solidFill>
              <a:srgbClr val="242247"/>
            </a:solidFill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第二级</a:t>
            </a:r>
          </a:p>
          <a:p>
            <a:pPr lvl="2"/>
            <a:r>
              <a:rPr kumimoji="1" lang="zh-CN" altLang="en-US" dirty="0" smtClean="0"/>
              <a:t>第三级</a:t>
            </a:r>
          </a:p>
          <a:p>
            <a:pPr lvl="3"/>
            <a:r>
              <a:rPr kumimoji="1" lang="zh-CN" altLang="en-US" dirty="0" smtClean="0"/>
              <a:t>第四级</a:t>
            </a:r>
          </a:p>
          <a:p>
            <a:pPr lvl="4"/>
            <a:r>
              <a:rPr kumimoji="1" lang="zh-CN" altLang="en-US" dirty="0" smtClean="0"/>
              <a:t>第五级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8BF-4A38-4B43-B521-93729E853106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74A1-01E0-476C-88E5-83D3938E6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79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F8BF-4A38-4B43-B521-93729E853106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74A1-01E0-476C-88E5-83D3938E6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88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8F8BF-4A38-4B43-B521-93729E853106}" type="datetimeFigureOut">
              <a:rPr lang="zh-CN" altLang="en-US" smtClean="0"/>
              <a:t>2020/8/4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174A1-01E0-476C-88E5-83D3938E6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9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3355" indent="-286166" algn="l" defTabSz="457189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Microsoft_Visio_2003-2010___2.vsd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emf"/><Relationship Id="rId4" Type="http://schemas.openxmlformats.org/officeDocument/2006/relationships/oleObject" Target="../embeddings/Microsoft_Visio_2003-2010___3.vsd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Microsoft_Visio_2003-2010___1.vsd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浅谈算法工程化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zh-CN" dirty="0"/>
          </a:p>
          <a:p>
            <a:r>
              <a:rPr lang="zh-CN" altLang="en-US" dirty="0" smtClean="0"/>
              <a:t>方</a:t>
            </a:r>
            <a:r>
              <a:rPr lang="zh-CN" altLang="en-US" dirty="0"/>
              <a:t>雷</a:t>
            </a:r>
            <a:endParaRPr lang="en-US" altLang="zh-CN" dirty="0" smtClean="0"/>
          </a:p>
          <a:p>
            <a:r>
              <a:rPr lang="en-US" altLang="zh-CN" dirty="0" smtClean="0"/>
              <a:t>2020.08.04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1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9301" y="700391"/>
            <a:ext cx="3550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量化的意义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20876" y="1329910"/>
            <a:ext cx="9679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、减少存储空间，降低系统传输延时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49167" y="2493221"/>
                <a:ext cx="24112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WX</m:t>
                      </m:r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167" y="2493221"/>
                <a:ext cx="2411219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63485" y="3325064"/>
                <a:ext cx="6909903" cy="877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85" y="3325064"/>
                <a:ext cx="6909903" cy="8772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2142862" y="4786009"/>
            <a:ext cx="85797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sizeof</a:t>
            </a:r>
            <a:r>
              <a:rPr kumimoji="1" lang="en-US" altLang="zh-CN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(float)/</a:t>
            </a:r>
            <a:r>
              <a:rPr kumimoji="1" lang="en-US" altLang="zh-CN" sz="28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sizeof</a:t>
            </a:r>
            <a:r>
              <a:rPr kumimoji="1" lang="en-US" altLang="zh-CN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(short) = 2 </a:t>
            </a:r>
          </a:p>
          <a:p>
            <a:r>
              <a:rPr kumimoji="1" lang="en-US" altLang="zh-CN" sz="28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sizeof</a:t>
            </a:r>
            <a:r>
              <a:rPr kumimoji="1" lang="en-US" altLang="zh-CN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(float)/</a:t>
            </a:r>
            <a:r>
              <a:rPr kumimoji="1" lang="en-US" altLang="zh-CN" sz="28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sizeof</a:t>
            </a:r>
            <a:r>
              <a:rPr kumimoji="1" lang="en-US" altLang="zh-CN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(char) = 4</a:t>
            </a:r>
          </a:p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97610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9301" y="700391"/>
            <a:ext cx="3550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量化的意义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20876" y="1329910"/>
            <a:ext cx="967902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、提高运算效率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在保证精度前提下，在某些嵌入式平台，能够加速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7~10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0876" y="2571263"/>
            <a:ext cx="2597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、降低计算功耗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Picture 6" descr="https://camo.githubusercontent.com/e725038be60ce4bb698b22480603b636a92beeaf/687474703a2f2f66696c652e656c656366616e732e636f6d2f776562312f4d30302f35352f37392f7049594241467373565f5341504f63534141435742546f6d653163303339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83" y="3217594"/>
            <a:ext cx="6096000" cy="364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9301" y="700391"/>
            <a:ext cx="3550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量化的意义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20876" y="1329910"/>
            <a:ext cx="9679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、精度降低可能带来效果的下降，需要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retrain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尤其</a:t>
            </a:r>
            <a:r>
              <a:rPr kumimoji="1"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是低</a:t>
            </a:r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bit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，三值网络、二</a:t>
            </a:r>
            <a:r>
              <a:rPr kumimoji="1"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值化网络等；</a:t>
            </a:r>
          </a:p>
          <a:p>
            <a:pPr>
              <a:lnSpc>
                <a:spcPct val="150000"/>
              </a:lnSpc>
            </a:pP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16bit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量化能满足大部分的精度要求，效果无损或略好于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fp32;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8bit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量化可能会有损，和网络模型的结构相关；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52796"/>
              </p:ext>
            </p:extLst>
          </p:nvPr>
        </p:nvGraphicFramePr>
        <p:xfrm>
          <a:off x="739301" y="2629407"/>
          <a:ext cx="11149563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321"/>
                <a:gridCol w="1188323"/>
                <a:gridCol w="1151799"/>
                <a:gridCol w="1297178"/>
                <a:gridCol w="1260656"/>
                <a:gridCol w="1191766"/>
                <a:gridCol w="1238840"/>
                <a:gridCol w="1238840"/>
                <a:gridCol w="123884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测试集 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浮点基准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GPU</a:t>
                      </a:r>
                      <a:r>
                        <a:rPr lang="zh-CN" altLang="en-US" dirty="0" smtClean="0"/>
                        <a:t>部分定点运算版本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全定点</a:t>
                      </a:r>
                      <a:r>
                        <a:rPr lang="en-US" altLang="zh-CN" dirty="0" smtClean="0"/>
                        <a:t>(int16+int32)</a:t>
                      </a: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适配</a:t>
                      </a:r>
                      <a:r>
                        <a:rPr lang="en-US" altLang="zh-CN" dirty="0" smtClean="0"/>
                        <a:t>FPGA</a:t>
                      </a:r>
                      <a:r>
                        <a:rPr lang="zh-CN" altLang="en-US" dirty="0" smtClean="0"/>
                        <a:t>的定点方案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Word_Acc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Word_Corr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Word_Acc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Word_Corr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Word_Acc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Word_Corr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Word_Acc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Word_Corr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581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iTest_shixian1_gpu.cfg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90.51%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92.64%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90.83%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92.47%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90.60%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92.67%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90.57%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92.67%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2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270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算法一致性问题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27349" y="1929284"/>
            <a:ext cx="171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27350" y="350686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fp32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44757" y="1929284"/>
            <a:ext cx="171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引擎仿真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59262" y="3346101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半定点或全定点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9491" y="350686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fp32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09988" y="1929284"/>
            <a:ext cx="96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</a:t>
            </a:r>
          </a:p>
        </p:txBody>
      </p:sp>
      <p:sp>
        <p:nvSpPr>
          <p:cNvPr id="12" name="右箭头 11"/>
          <p:cNvSpPr/>
          <p:nvPr/>
        </p:nvSpPr>
        <p:spPr>
          <a:xfrm>
            <a:off x="3310732" y="3637850"/>
            <a:ext cx="1567542" cy="2612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10731" y="3275765"/>
            <a:ext cx="142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算法实现</a:t>
            </a:r>
          </a:p>
        </p:txBody>
      </p:sp>
      <p:sp>
        <p:nvSpPr>
          <p:cNvPr id="14" name="右箭头 13"/>
          <p:cNvSpPr/>
          <p:nvPr/>
        </p:nvSpPr>
        <p:spPr>
          <a:xfrm>
            <a:off x="6563987" y="3638121"/>
            <a:ext cx="1567542" cy="2612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744855" y="3276036"/>
            <a:ext cx="124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定点化</a:t>
            </a:r>
          </a:p>
        </p:txBody>
      </p:sp>
    </p:spTree>
    <p:extLst>
      <p:ext uri="{BB962C8B-B14F-4D97-AF65-F5344CB8AC3E}">
        <p14:creationId xmlns:p14="http://schemas.microsoft.com/office/powerpoint/2010/main" val="2246038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 animBg="1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2733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算法一致性问题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79957" y="1843355"/>
            <a:ext cx="342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模型转换，引擎适配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12626" y="3344502"/>
            <a:ext cx="2355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结果难以获取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53906" y="4865744"/>
            <a:ext cx="395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比对单条数据计算结果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26730" y="3344502"/>
            <a:ext cx="5186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批量数据测试或者引擎集成测试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421515" y="1870645"/>
            <a:ext cx="289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如何评估正确性？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97935" y="4875790"/>
            <a:ext cx="304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逐层比对计算结果</a:t>
            </a:r>
          </a:p>
        </p:txBody>
      </p:sp>
      <p:sp>
        <p:nvSpPr>
          <p:cNvPr id="2" name="右箭头 1"/>
          <p:cNvSpPr/>
          <p:nvPr/>
        </p:nvSpPr>
        <p:spPr>
          <a:xfrm>
            <a:off x="5476352" y="1949380"/>
            <a:ext cx="1457011" cy="444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740924" y="4916757"/>
            <a:ext cx="1457011" cy="444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8601389" y="2393865"/>
            <a:ext cx="452176" cy="9506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>
            <a:off x="4731276" y="3394473"/>
            <a:ext cx="1358576" cy="42327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3409578" y="3786479"/>
            <a:ext cx="452176" cy="1089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89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2" grpId="0" animBg="1"/>
      <p:bldP spid="12" grpId="0" animBg="1"/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7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常用方法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270888"/>
              </p:ext>
            </p:extLst>
          </p:nvPr>
        </p:nvGraphicFramePr>
        <p:xfrm>
          <a:off x="1978025" y="1041400"/>
          <a:ext cx="8143875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9" name="Visio" r:id="rId4" imgW="8143889" imgH="5429318" progId="Visio.Drawing.11">
                  <p:embed/>
                </p:oleObj>
              </mc:Choice>
              <mc:Fallback>
                <p:oleObj name="Visio" r:id="rId4" imgW="8143889" imgH="542931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8025" y="1041400"/>
                        <a:ext cx="8143875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121284" y="2502041"/>
            <a:ext cx="1470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部分定点化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27276" y="3145009"/>
            <a:ext cx="1038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搭梯子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16744" y="3756025"/>
            <a:ext cx="1294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手动计算</a:t>
            </a:r>
          </a:p>
        </p:txBody>
      </p:sp>
    </p:spTree>
    <p:extLst>
      <p:ext uri="{BB962C8B-B14F-4D97-AF65-F5344CB8AC3E}">
        <p14:creationId xmlns:p14="http://schemas.microsoft.com/office/powerpoint/2010/main" val="42868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6866" y="1457012"/>
            <a:ext cx="192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逐层比对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91507" y="1918677"/>
            <a:ext cx="6179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调整数据</a:t>
            </a:r>
            <a:r>
              <a:rPr kumimoji="1"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度，</a:t>
            </a:r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dump</a:t>
            </a:r>
            <a:r>
              <a:rPr kumimoji="1"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，直接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compare</a:t>
            </a:r>
            <a:endParaRPr kumimoji="1" lang="zh-CN" altLang="en-US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68" y="2380342"/>
            <a:ext cx="8275934" cy="44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常用方法</a:t>
            </a:r>
          </a:p>
        </p:txBody>
      </p:sp>
      <p:sp>
        <p:nvSpPr>
          <p:cNvPr id="7" name="菱形 6"/>
          <p:cNvSpPr/>
          <p:nvPr/>
        </p:nvSpPr>
        <p:spPr>
          <a:xfrm>
            <a:off x="4076701" y="2645107"/>
            <a:ext cx="1133474" cy="11811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是否一致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20" idx="2"/>
            <a:endCxn id="7" idx="0"/>
          </p:cNvCxnSpPr>
          <p:nvPr/>
        </p:nvCxnSpPr>
        <p:spPr>
          <a:xfrm flipH="1">
            <a:off x="4643438" y="2029174"/>
            <a:ext cx="10713" cy="615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28" idx="0"/>
          </p:cNvCxnSpPr>
          <p:nvPr/>
        </p:nvCxnSpPr>
        <p:spPr>
          <a:xfrm flipH="1">
            <a:off x="4626768" y="3826207"/>
            <a:ext cx="16670" cy="1015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619625" y="4053348"/>
            <a:ext cx="6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yes</a:t>
            </a:r>
            <a:endParaRPr kumimoji="1" lang="zh-CN" altLang="en-US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7" name="直接箭头连接符 16"/>
          <p:cNvCxnSpPr>
            <a:stCxn id="7" idx="3"/>
            <a:endCxn id="38" idx="1"/>
          </p:cNvCxnSpPr>
          <p:nvPr/>
        </p:nvCxnSpPr>
        <p:spPr>
          <a:xfrm>
            <a:off x="5210175" y="3235657"/>
            <a:ext cx="2590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960267" y="2866324"/>
            <a:ext cx="6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</a:t>
            </a:r>
            <a:endParaRPr kumimoji="1" lang="zh-CN" altLang="en-US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436142" y="1352029"/>
            <a:ext cx="2436017" cy="6771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比对输入数据和权重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7200899" y="4153949"/>
            <a:ext cx="2333626" cy="6771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搭梯子数据保持一致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5" name="直接箭头连接符 24"/>
          <p:cNvCxnSpPr>
            <a:endCxn id="22" idx="0"/>
          </p:cNvCxnSpPr>
          <p:nvPr/>
        </p:nvCxnSpPr>
        <p:spPr>
          <a:xfrm flipH="1">
            <a:off x="8367712" y="3755203"/>
            <a:ext cx="1" cy="398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3350417" y="4841255"/>
            <a:ext cx="2552702" cy="6771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取输入数据，手动计算</a:t>
            </a:r>
          </a:p>
        </p:txBody>
      </p:sp>
      <p:cxnSp>
        <p:nvCxnSpPr>
          <p:cNvPr id="31" name="直接箭头连接符 30"/>
          <p:cNvCxnSpPr>
            <a:stCxn id="22" idx="1"/>
          </p:cNvCxnSpPr>
          <p:nvPr/>
        </p:nvCxnSpPr>
        <p:spPr>
          <a:xfrm flipH="1" flipV="1">
            <a:off x="4626768" y="4492521"/>
            <a:ext cx="257413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菱形 37"/>
          <p:cNvSpPr/>
          <p:nvPr/>
        </p:nvSpPr>
        <p:spPr>
          <a:xfrm>
            <a:off x="7800975" y="2645107"/>
            <a:ext cx="1133474" cy="11811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计算误差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449865" y="3805412"/>
            <a:ext cx="6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yes</a:t>
            </a:r>
            <a:endParaRPr kumimoji="1" lang="zh-CN" altLang="en-US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2" name="直接箭头连接符 41"/>
          <p:cNvCxnSpPr>
            <a:stCxn id="38" idx="0"/>
            <a:endCxn id="43" idx="2"/>
          </p:cNvCxnSpPr>
          <p:nvPr/>
        </p:nvCxnSpPr>
        <p:spPr>
          <a:xfrm flipH="1" flipV="1">
            <a:off x="8367711" y="2027491"/>
            <a:ext cx="1" cy="617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7781923" y="1350346"/>
            <a:ext cx="1171576" cy="6771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调整输入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8" name="直接箭头连接符 47"/>
          <p:cNvCxnSpPr>
            <a:stCxn id="43" idx="1"/>
            <a:endCxn id="20" idx="3"/>
          </p:cNvCxnSpPr>
          <p:nvPr/>
        </p:nvCxnSpPr>
        <p:spPr>
          <a:xfrm flipH="1">
            <a:off x="5872159" y="1688919"/>
            <a:ext cx="1909764" cy="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4007640" y="5856303"/>
            <a:ext cx="1239443" cy="6771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定位问题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2" name="直接箭头连接符 51"/>
          <p:cNvCxnSpPr>
            <a:stCxn id="28" idx="2"/>
            <a:endCxn id="50" idx="0"/>
          </p:cNvCxnSpPr>
          <p:nvPr/>
        </p:nvCxnSpPr>
        <p:spPr>
          <a:xfrm>
            <a:off x="4626768" y="5518400"/>
            <a:ext cx="594" cy="337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8322467" y="2213207"/>
            <a:ext cx="6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</a:t>
            </a:r>
            <a:endParaRPr kumimoji="1" lang="zh-CN" altLang="en-US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49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8" grpId="0"/>
      <p:bldP spid="22" grpId="0" animBg="1"/>
      <p:bldP spid="28" grpId="0" animBg="1"/>
      <p:bldP spid="38" grpId="0" animBg="1"/>
      <p:bldP spid="40" grpId="0"/>
      <p:bldP spid="43" grpId="0" animBg="1"/>
      <p:bldP spid="50" grpId="0" animBg="1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常用方法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575245" y="1854451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575245" y="2638778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575245" y="3503493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575244" y="4294486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575243" y="5193186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730049" y="1854451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730049" y="2638778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730049" y="3503493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730047" y="5193186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" name="直接箭头连接符 2"/>
          <p:cNvCxnSpPr>
            <a:endCxn id="7" idx="0"/>
          </p:cNvCxnSpPr>
          <p:nvPr/>
        </p:nvCxnSpPr>
        <p:spPr>
          <a:xfrm>
            <a:off x="3533427" y="1547447"/>
            <a:ext cx="3" cy="307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3533430" y="2280980"/>
            <a:ext cx="0" cy="35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2"/>
            <a:endCxn id="10" idx="0"/>
          </p:cNvCxnSpPr>
          <p:nvPr/>
        </p:nvCxnSpPr>
        <p:spPr>
          <a:xfrm>
            <a:off x="3533430" y="3065307"/>
            <a:ext cx="0" cy="438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2"/>
            <a:endCxn id="11" idx="0"/>
          </p:cNvCxnSpPr>
          <p:nvPr/>
        </p:nvCxnSpPr>
        <p:spPr>
          <a:xfrm flipH="1">
            <a:off x="3533429" y="3930022"/>
            <a:ext cx="1" cy="364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1" idx="2"/>
            <a:endCxn id="12" idx="0"/>
          </p:cNvCxnSpPr>
          <p:nvPr/>
        </p:nvCxnSpPr>
        <p:spPr>
          <a:xfrm flipH="1">
            <a:off x="3533428" y="4721015"/>
            <a:ext cx="1" cy="472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4" idx="0"/>
          </p:cNvCxnSpPr>
          <p:nvPr/>
        </p:nvCxnSpPr>
        <p:spPr>
          <a:xfrm>
            <a:off x="8688234" y="2280980"/>
            <a:ext cx="0" cy="35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4" idx="2"/>
            <a:endCxn id="15" idx="0"/>
          </p:cNvCxnSpPr>
          <p:nvPr/>
        </p:nvCxnSpPr>
        <p:spPr>
          <a:xfrm>
            <a:off x="8688234" y="3065307"/>
            <a:ext cx="0" cy="438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5" idx="2"/>
          </p:cNvCxnSpPr>
          <p:nvPr/>
        </p:nvCxnSpPr>
        <p:spPr>
          <a:xfrm>
            <a:off x="8688234" y="3930022"/>
            <a:ext cx="3592" cy="364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7" idx="0"/>
          </p:cNvCxnSpPr>
          <p:nvPr/>
        </p:nvCxnSpPr>
        <p:spPr>
          <a:xfrm flipH="1">
            <a:off x="8688232" y="4721015"/>
            <a:ext cx="3594" cy="472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2" idx="2"/>
          </p:cNvCxnSpPr>
          <p:nvPr/>
        </p:nvCxnSpPr>
        <p:spPr>
          <a:xfrm flipH="1">
            <a:off x="3533427" y="5619715"/>
            <a:ext cx="1" cy="32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7" idx="2"/>
          </p:cNvCxnSpPr>
          <p:nvPr/>
        </p:nvCxnSpPr>
        <p:spPr>
          <a:xfrm flipH="1">
            <a:off x="8688231" y="5619715"/>
            <a:ext cx="1" cy="418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13" idx="0"/>
          </p:cNvCxnSpPr>
          <p:nvPr/>
        </p:nvCxnSpPr>
        <p:spPr>
          <a:xfrm>
            <a:off x="8688231" y="1496653"/>
            <a:ext cx="3" cy="35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7740095" y="4281053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3533427" y="3215473"/>
            <a:ext cx="5154804" cy="40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56" idx="3"/>
          </p:cNvCxnSpPr>
          <p:nvPr/>
        </p:nvCxnSpPr>
        <p:spPr>
          <a:xfrm flipH="1">
            <a:off x="6933362" y="4061126"/>
            <a:ext cx="1754869" cy="2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endCxn id="56" idx="1"/>
          </p:cNvCxnSpPr>
          <p:nvPr/>
        </p:nvCxnSpPr>
        <p:spPr>
          <a:xfrm>
            <a:off x="3533427" y="4061072"/>
            <a:ext cx="1912778" cy="2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5446205" y="3832821"/>
            <a:ext cx="14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结果比对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5446205" y="5676348"/>
            <a:ext cx="14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效果验证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5427540" y="2736813"/>
            <a:ext cx="148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输入替换</a:t>
            </a:r>
          </a:p>
        </p:txBody>
      </p:sp>
    </p:spTree>
    <p:extLst>
      <p:ext uri="{BB962C8B-B14F-4D97-AF65-F5344CB8AC3E}">
        <p14:creationId xmlns:p14="http://schemas.microsoft.com/office/powerpoint/2010/main" val="377000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4" y="1184107"/>
            <a:ext cx="3680928" cy="55014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15" y="1184108"/>
            <a:ext cx="8011886" cy="55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7"/>
          <p:cNvCxnSpPr/>
          <p:nvPr/>
        </p:nvCxnSpPr>
        <p:spPr>
          <a:xfrm>
            <a:off x="2316344" y="2686504"/>
            <a:ext cx="1315915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8"/>
          <p:cNvCxnSpPr/>
          <p:nvPr/>
        </p:nvCxnSpPr>
        <p:spPr>
          <a:xfrm>
            <a:off x="2374604" y="4271860"/>
            <a:ext cx="1315915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421215" y="2870833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93040" y="3449906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rPr>
              <a:t>content</a:t>
            </a:r>
            <a:endParaRPr kumimoji="1" lang="zh-CN" altLang="en-US" sz="320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Arial" panose="020B0604020202020204"/>
            </a:endParaRPr>
          </a:p>
        </p:txBody>
      </p:sp>
      <p:sp>
        <p:nvSpPr>
          <p:cNvPr id="8" name="内容占位符 7"/>
          <p:cNvSpPr txBox="1">
            <a:spLocks noGrp="1"/>
          </p:cNvSpPr>
          <p:nvPr>
            <p:ph idx="1"/>
          </p:nvPr>
        </p:nvSpPr>
        <p:spPr>
          <a:xfrm>
            <a:off x="4431324" y="1309830"/>
            <a:ext cx="7620264" cy="417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一、何为工程化</a:t>
            </a:r>
            <a:endParaRPr kumimoji="1" lang="en-US" altLang="zh-CN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二、如何工程化</a:t>
            </a:r>
            <a:endParaRPr kumimoji="1" lang="en-US" altLang="zh-CN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三、如何快速工程化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四、案例分析</a:t>
            </a:r>
            <a:endParaRPr kumimoji="1" lang="en-US" altLang="zh-CN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</a:t>
            </a:r>
            <a:r>
              <a:rPr kumimoji="1" lang="zh-CN" altLang="en-US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1"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92990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21169" y="1195755"/>
            <a:ext cx="5536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文件导入函数</a:t>
            </a:r>
            <a:r>
              <a:rPr kumimoji="1" lang="en-US" altLang="zh-CN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c/</a:t>
            </a:r>
            <a:r>
              <a:rPr kumimoji="1" lang="en-US" altLang="zh-CN" sz="2800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</a:t>
            </a:r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python</a:t>
            </a:r>
            <a:endParaRPr kumimoji="1" lang="zh-CN" altLang="en-US" sz="28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5" y="2672808"/>
            <a:ext cx="5638800" cy="3381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47" y="2582320"/>
            <a:ext cx="6384053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6866" y="1457012"/>
            <a:ext cx="507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部分定点化：量化和反量化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424520" y="2336771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424520" y="3121098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24520" y="3985813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24519" y="4776806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24518" y="5675506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579324" y="2336771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operator(int8)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79324" y="3121098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</a:t>
            </a:r>
            <a:r>
              <a:rPr kumimoji="1"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int8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579324" y="3985813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</a:t>
            </a:r>
            <a:r>
              <a:rPr kumimoji="1"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int8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79322" y="5675506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</a:t>
            </a:r>
            <a:r>
              <a:rPr kumimoji="1"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int8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" name="直接箭头连接符 2"/>
          <p:cNvCxnSpPr>
            <a:endCxn id="7" idx="0"/>
          </p:cNvCxnSpPr>
          <p:nvPr/>
        </p:nvCxnSpPr>
        <p:spPr>
          <a:xfrm>
            <a:off x="3382702" y="2029767"/>
            <a:ext cx="3" cy="307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3382705" y="2763300"/>
            <a:ext cx="0" cy="35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2"/>
            <a:endCxn id="10" idx="0"/>
          </p:cNvCxnSpPr>
          <p:nvPr/>
        </p:nvCxnSpPr>
        <p:spPr>
          <a:xfrm>
            <a:off x="3382705" y="3547627"/>
            <a:ext cx="0" cy="438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2"/>
            <a:endCxn id="11" idx="0"/>
          </p:cNvCxnSpPr>
          <p:nvPr/>
        </p:nvCxnSpPr>
        <p:spPr>
          <a:xfrm flipH="1">
            <a:off x="3382704" y="4412342"/>
            <a:ext cx="1" cy="364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1" idx="2"/>
            <a:endCxn id="12" idx="0"/>
          </p:cNvCxnSpPr>
          <p:nvPr/>
        </p:nvCxnSpPr>
        <p:spPr>
          <a:xfrm flipH="1">
            <a:off x="3382703" y="5203335"/>
            <a:ext cx="1" cy="472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4" idx="0"/>
          </p:cNvCxnSpPr>
          <p:nvPr/>
        </p:nvCxnSpPr>
        <p:spPr>
          <a:xfrm>
            <a:off x="8537509" y="2763300"/>
            <a:ext cx="0" cy="35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4" idx="2"/>
            <a:endCxn id="15" idx="0"/>
          </p:cNvCxnSpPr>
          <p:nvPr/>
        </p:nvCxnSpPr>
        <p:spPr>
          <a:xfrm>
            <a:off x="8537509" y="3547627"/>
            <a:ext cx="0" cy="438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5" idx="2"/>
          </p:cNvCxnSpPr>
          <p:nvPr/>
        </p:nvCxnSpPr>
        <p:spPr>
          <a:xfrm>
            <a:off x="8537509" y="4412342"/>
            <a:ext cx="3592" cy="364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7" idx="0"/>
          </p:cNvCxnSpPr>
          <p:nvPr/>
        </p:nvCxnSpPr>
        <p:spPr>
          <a:xfrm flipH="1">
            <a:off x="8537507" y="5203335"/>
            <a:ext cx="3594" cy="472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2" idx="2"/>
          </p:cNvCxnSpPr>
          <p:nvPr/>
        </p:nvCxnSpPr>
        <p:spPr>
          <a:xfrm flipH="1">
            <a:off x="3382702" y="6102035"/>
            <a:ext cx="1" cy="32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7" idx="2"/>
          </p:cNvCxnSpPr>
          <p:nvPr/>
        </p:nvCxnSpPr>
        <p:spPr>
          <a:xfrm flipH="1">
            <a:off x="8537506" y="6102035"/>
            <a:ext cx="1" cy="418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13" idx="0"/>
          </p:cNvCxnSpPr>
          <p:nvPr/>
        </p:nvCxnSpPr>
        <p:spPr>
          <a:xfrm>
            <a:off x="8537506" y="1978973"/>
            <a:ext cx="3" cy="35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7589370" y="4763373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</a:t>
            </a:r>
            <a:r>
              <a:rPr kumimoji="1"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int8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6866" y="1457012"/>
            <a:ext cx="507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部分定点化：量化和反量化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424520" y="2336771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424520" y="3121098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424520" y="3985813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24519" y="4776806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424518" y="5675506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579324" y="2336771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operator(int8)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79324" y="3121098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</a:t>
            </a:r>
            <a:r>
              <a:rPr kumimoji="1"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int8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579324" y="3985813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</a:t>
            </a:r>
            <a:r>
              <a:rPr kumimoji="1" lang="en-US" altLang="zh-CN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int8</a:t>
            </a:r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285057" y="4776806"/>
            <a:ext cx="2512085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operator(int8-&gt;fp32)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579322" y="5675506"/>
            <a:ext cx="1916369" cy="4265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operator(fp32)</a:t>
            </a:r>
            <a:endParaRPr kumimoji="1"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" name="直接箭头连接符 2"/>
          <p:cNvCxnSpPr>
            <a:endCxn id="7" idx="0"/>
          </p:cNvCxnSpPr>
          <p:nvPr/>
        </p:nvCxnSpPr>
        <p:spPr>
          <a:xfrm>
            <a:off x="3382702" y="2029767"/>
            <a:ext cx="3" cy="307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9" idx="0"/>
          </p:cNvCxnSpPr>
          <p:nvPr/>
        </p:nvCxnSpPr>
        <p:spPr>
          <a:xfrm>
            <a:off x="3382705" y="2763300"/>
            <a:ext cx="0" cy="35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2"/>
            <a:endCxn id="10" idx="0"/>
          </p:cNvCxnSpPr>
          <p:nvPr/>
        </p:nvCxnSpPr>
        <p:spPr>
          <a:xfrm>
            <a:off x="3382705" y="3547627"/>
            <a:ext cx="0" cy="438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2"/>
            <a:endCxn id="11" idx="0"/>
          </p:cNvCxnSpPr>
          <p:nvPr/>
        </p:nvCxnSpPr>
        <p:spPr>
          <a:xfrm flipH="1">
            <a:off x="3382704" y="4412342"/>
            <a:ext cx="1" cy="364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1" idx="2"/>
            <a:endCxn id="12" idx="0"/>
          </p:cNvCxnSpPr>
          <p:nvPr/>
        </p:nvCxnSpPr>
        <p:spPr>
          <a:xfrm flipH="1">
            <a:off x="3382703" y="5203335"/>
            <a:ext cx="1" cy="472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2"/>
            <a:endCxn id="14" idx="0"/>
          </p:cNvCxnSpPr>
          <p:nvPr/>
        </p:nvCxnSpPr>
        <p:spPr>
          <a:xfrm>
            <a:off x="8537509" y="2763300"/>
            <a:ext cx="0" cy="35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4" idx="2"/>
            <a:endCxn id="15" idx="0"/>
          </p:cNvCxnSpPr>
          <p:nvPr/>
        </p:nvCxnSpPr>
        <p:spPr>
          <a:xfrm>
            <a:off x="8537509" y="3547627"/>
            <a:ext cx="0" cy="438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5" idx="2"/>
            <a:endCxn id="16" idx="0"/>
          </p:cNvCxnSpPr>
          <p:nvPr/>
        </p:nvCxnSpPr>
        <p:spPr>
          <a:xfrm>
            <a:off x="8537509" y="4412342"/>
            <a:ext cx="3591" cy="364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6" idx="2"/>
            <a:endCxn id="17" idx="0"/>
          </p:cNvCxnSpPr>
          <p:nvPr/>
        </p:nvCxnSpPr>
        <p:spPr>
          <a:xfrm flipH="1">
            <a:off x="8537507" y="5203335"/>
            <a:ext cx="3593" cy="472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2" idx="2"/>
          </p:cNvCxnSpPr>
          <p:nvPr/>
        </p:nvCxnSpPr>
        <p:spPr>
          <a:xfrm flipH="1">
            <a:off x="3382702" y="6102035"/>
            <a:ext cx="1" cy="32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7" idx="2"/>
          </p:cNvCxnSpPr>
          <p:nvPr/>
        </p:nvCxnSpPr>
        <p:spPr>
          <a:xfrm flipH="1">
            <a:off x="8537506" y="6102035"/>
            <a:ext cx="1" cy="418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13" idx="0"/>
          </p:cNvCxnSpPr>
          <p:nvPr/>
        </p:nvCxnSpPr>
        <p:spPr>
          <a:xfrm>
            <a:off x="8537506" y="1978973"/>
            <a:ext cx="3" cy="35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03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常用工具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67179" y="1544532"/>
            <a:ext cx="4622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可视化工具组件：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VSCode+gdb</a:t>
            </a:r>
            <a:endParaRPr kumimoji="1" lang="zh-CN" altLang="en-US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630" y="2344626"/>
            <a:ext cx="512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dlp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平台用户推荐使用训练组的∑工具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67179" y="3030114"/>
            <a:ext cx="4622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终端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工具组件：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Xshell+gdb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pdb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Xftp</a:t>
            </a:r>
            <a:endParaRPr kumimoji="1" lang="zh-CN" altLang="en-US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67179" y="4105289"/>
            <a:ext cx="5429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数据比对工具：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Beyond Compare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Nodepad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++</a:t>
            </a:r>
            <a:endParaRPr kumimoji="1" lang="zh-CN" altLang="en-US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67179" y="5129961"/>
            <a:ext cx="598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模型可视化工具：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Netron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matlab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手动计算</a:t>
            </a:r>
            <a:r>
              <a:rPr kumimoji="1"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EXCEL/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calc</a:t>
            </a:r>
            <a:endParaRPr kumimoji="1" lang="zh-CN" altLang="en-US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26" y="769716"/>
            <a:ext cx="1971675" cy="2133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23" y="2903316"/>
            <a:ext cx="2505075" cy="1276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006" y="4179666"/>
            <a:ext cx="1885950" cy="12001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062" y="5396060"/>
            <a:ext cx="17811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16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常用工具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11" y="1517301"/>
            <a:ext cx="8344142" cy="53406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6429" y="1113770"/>
            <a:ext cx="262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VSCode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调试配置</a:t>
            </a:r>
          </a:p>
        </p:txBody>
      </p:sp>
    </p:spTree>
    <p:extLst>
      <p:ext uri="{BB962C8B-B14F-4D97-AF65-F5344CB8AC3E}">
        <p14:creationId xmlns:p14="http://schemas.microsoft.com/office/powerpoint/2010/main" val="109606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7275" y="590550"/>
            <a:ext cx="210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快速工程化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05720" y="6171545"/>
            <a:ext cx="3920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平台化是快速工程化的基础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687448"/>
              </p:ext>
            </p:extLst>
          </p:nvPr>
        </p:nvGraphicFramePr>
        <p:xfrm>
          <a:off x="2260512" y="1113770"/>
          <a:ext cx="7210425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Visio" r:id="rId4" imgW="7210392" imgH="5057878" progId="Visio.Drawing.11">
                  <p:embed/>
                </p:oleObj>
              </mc:Choice>
              <mc:Fallback>
                <p:oleObj name="Visio" r:id="rId4" imgW="7210392" imgH="505787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0512" y="1113770"/>
                        <a:ext cx="7210425" cy="505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133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6075" y="131445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E-D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模型在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uLNN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上的快速落地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8175" y="619125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5375" y="1905000"/>
            <a:ext cx="9982200" cy="46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、在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uLNN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上构建计算图，或者通过模型转换工具获取计算图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0" y="2428220"/>
            <a:ext cx="10605930" cy="43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175" y="619125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55626"/>
            <a:ext cx="853440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60" y="2359507"/>
            <a:ext cx="11766620" cy="413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1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175" y="619125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39" y="1142345"/>
            <a:ext cx="10942249" cy="560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175" y="61912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8175" y="1292839"/>
            <a:ext cx="72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、使用离线工具实现自动量化、层融合、内存分析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754504"/>
            <a:ext cx="11468100" cy="49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00200" y="3019425"/>
            <a:ext cx="890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研究成果落地，将技术转换为生产力，创造实际价值</a:t>
            </a:r>
          </a:p>
        </p:txBody>
      </p:sp>
    </p:spTree>
    <p:extLst>
      <p:ext uri="{BB962C8B-B14F-4D97-AF65-F5344CB8AC3E}">
        <p14:creationId xmlns:p14="http://schemas.microsoft.com/office/powerpoint/2010/main" val="137727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175" y="61912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5181" y="1372438"/>
            <a:ext cx="2009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、资源打包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7" y="1834103"/>
            <a:ext cx="11887200" cy="49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175" y="61912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5181" y="1372438"/>
            <a:ext cx="2009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、引擎适配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7" y="1809750"/>
            <a:ext cx="11756571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175" y="61912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5181" y="1372438"/>
            <a:ext cx="220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、一致性验证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71625" y="1949380"/>
            <a:ext cx="8078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与研究员训练代码交叉比对：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配置运行环境，</a:t>
            </a:r>
            <a:r>
              <a:rPr kumimoji="1" lang="en-US" altLang="zh-CN" sz="2400" dirty="0" err="1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dlp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平台可直接用研究员的配置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研究员的验证代码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tester.py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，设置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batch=1;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逐层打印结果，减少研究员的参与；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91" y="4795012"/>
            <a:ext cx="84867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175" y="61912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5181" y="1372438"/>
            <a:ext cx="220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、一致性验证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6" y="1743668"/>
            <a:ext cx="5891561" cy="50190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11" y="2538565"/>
            <a:ext cx="5151811" cy="31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175" y="61912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5181" y="1372438"/>
            <a:ext cx="220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、一致性验证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16" y="1834103"/>
            <a:ext cx="9942966" cy="48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175" y="61912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案例介绍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5181" y="1372438"/>
            <a:ext cx="220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、一致性验证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76487" y="1976826"/>
            <a:ext cx="516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引擎集成进行效果测试或者本地自测</a:t>
            </a:r>
            <a:endParaRPr kumimoji="1" lang="zh-CN" altLang="en-US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8805"/>
              </p:ext>
            </p:extLst>
          </p:nvPr>
        </p:nvGraphicFramePr>
        <p:xfrm>
          <a:off x="1524365" y="4905071"/>
          <a:ext cx="8973180" cy="1523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1590"/>
                <a:gridCol w="1483008"/>
                <a:gridCol w="1605663"/>
                <a:gridCol w="1505309"/>
                <a:gridCol w="1527610"/>
              </a:tblGrid>
              <a:tr h="383235">
                <a:tc rowSpan="2"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测试集 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GPU</a:t>
                      </a:r>
                      <a:r>
                        <a:rPr lang="zh-CN" altLang="en-US" dirty="0" smtClean="0"/>
                        <a:t>基准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全定点</a:t>
                      </a:r>
                      <a:r>
                        <a:rPr lang="en-US" altLang="zh-CN" dirty="0" smtClean="0"/>
                        <a:t>(16bit)</a:t>
                      </a:r>
                      <a:r>
                        <a:rPr lang="zh-CN" altLang="en-US" dirty="0" smtClean="0"/>
                        <a:t>版本</a:t>
                      </a: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84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Word_Acc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Word_Corr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Word_Acc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Word_Corr</a:t>
                      </a:r>
                      <a:endParaRPr lang="zh-CN" altLang="en-US" dirty="0"/>
                    </a:p>
                  </a:txBody>
                  <a:tcPr/>
                </a:tc>
              </a:tr>
              <a:tr h="3896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iTest_shixian1_gpu.cfg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90.51%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92.64%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90.51%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92.64%</a:t>
                      </a:r>
                      <a:endParaRPr lang="zh-CN" altLang="en-US" dirty="0"/>
                    </a:p>
                  </a:txBody>
                  <a:tcPr/>
                </a:tc>
              </a:tr>
              <a:tr h="3618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iTest_xuxian1_gpu.cfg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92.73%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94.68%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92.73%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94.68%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59565"/>
              </p:ext>
            </p:extLst>
          </p:nvPr>
        </p:nvGraphicFramePr>
        <p:xfrm>
          <a:off x="1722349" y="3041231"/>
          <a:ext cx="8577211" cy="1158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755"/>
                <a:gridCol w="1417566"/>
                <a:gridCol w="1534808"/>
                <a:gridCol w="1438883"/>
                <a:gridCol w="1460199"/>
              </a:tblGrid>
              <a:tr h="384566">
                <a:tc rowSpan="2"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测试集 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GPU</a:t>
                      </a:r>
                      <a:r>
                        <a:rPr lang="zh-CN" altLang="en-US" dirty="0" smtClean="0"/>
                        <a:t>基准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GPC</a:t>
                      </a:r>
                      <a:r>
                        <a:rPr lang="zh-CN" altLang="en-US" smtClean="0"/>
                        <a:t>全</a:t>
                      </a:r>
                      <a:r>
                        <a:rPr lang="zh-CN" altLang="en-US" dirty="0" smtClean="0"/>
                        <a:t>定点</a:t>
                      </a:r>
                      <a:r>
                        <a:rPr lang="en-US" altLang="zh-CN" dirty="0" smtClean="0"/>
                        <a:t>(16bit)</a:t>
                      </a:r>
                      <a:r>
                        <a:rPr lang="zh-CN" altLang="en-US" dirty="0" smtClean="0"/>
                        <a:t>版本</a:t>
                      </a: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845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Word_Acc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Word_Corr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Word_Acc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Word_Corr</a:t>
                      </a:r>
                      <a:endParaRPr lang="zh-CN" altLang="en-US" dirty="0"/>
                    </a:p>
                  </a:txBody>
                  <a:tcPr/>
                </a:tc>
              </a:tr>
              <a:tr h="3896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听见系统</a:t>
                      </a:r>
                      <a:r>
                        <a:rPr lang="en-US" altLang="zh-CN" dirty="0" smtClean="0"/>
                        <a:t>5KH</a:t>
                      </a:r>
                      <a:r>
                        <a:rPr lang="zh-CN" altLang="en-US" dirty="0" smtClean="0"/>
                        <a:t>测试集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92.19%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91.24%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92.16%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91.35%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4177" y="2355630"/>
            <a:ext cx="7017736" cy="1671937"/>
          </a:xfrm>
        </p:spPr>
        <p:txBody>
          <a:bodyPr/>
          <a:lstStyle/>
          <a:p>
            <a:pPr algn="ctr"/>
            <a:r>
              <a:rPr lang="zh-CN" altLang="en-US" sz="6000" dirty="0" smtClean="0"/>
              <a:t>谢谢！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2821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33525" y="1552575"/>
            <a:ext cx="889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研究员的算法设计侧重点在于效果，多使用集群式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计算平台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266" name="Picture 2" descr="https://ss0.bdstatic.com/70cFuHSh_Q1YnxGkpoWK1HF6hhy/it/u=3885766005,940977311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322135"/>
            <a:ext cx="476250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05125" y="620077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量化技术是算法工程化的一项重要手段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67394" y="1428750"/>
            <a:ext cx="603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终端产品大多是单板单芯片，资源非常有限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Picture 4" descr="https://timgsa.baidu.com/timg?image&amp;quality=80&amp;size=b9999_10000&amp;sec=1596273021297&amp;di=29d4d8b1fca5820759e4242c6f8a531b&amp;imgtype=0&amp;src=http%3A%2F%2Fimg.iotworld.com.cn%2FEditorFiles%2F201903%2F376cb9741cda47279f7a70f154413b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2240607"/>
            <a:ext cx="422910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86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91292" y="1028748"/>
            <a:ext cx="9679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量化</a:t>
            </a:r>
            <a:r>
              <a:rPr kumimoji="1"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是数字信号处理领域中，将连续取值的信号近似为有限多个离散值的过程。量化主要应用于从连续信号到数字信号的转换中。连续信号经过采样成为离散信号，离散信号经过量化即成为数字信号。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98008"/>
              </p:ext>
            </p:extLst>
          </p:nvPr>
        </p:nvGraphicFramePr>
        <p:xfrm>
          <a:off x="2836863" y="2524125"/>
          <a:ext cx="6496050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1" name="Visio" r:id="rId4" imgW="6495983" imgH="4333784" progId="Visio.Drawing.11">
                  <p:embed/>
                </p:oleObj>
              </mc:Choice>
              <mc:Fallback>
                <p:oleObj name="Visio" r:id="rId4" imgW="6495983" imgH="433378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6863" y="2524125"/>
                        <a:ext cx="6496050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1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3974" y="1578763"/>
            <a:ext cx="289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203658" y="2446353"/>
                <a:ext cx="394943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zh-CN" alt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zh-CN" alt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zh-CN" alt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658" y="2446353"/>
                <a:ext cx="394943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643974" y="3375498"/>
            <a:ext cx="955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其中，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为浮点数，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为整型数</a:t>
            </a:r>
            <a:endParaRPr kumimoji="1" lang="en-US" altLang="zh-CN" sz="2400" dirty="0" smtClea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S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为量化系数，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为偏置，也成为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zero-point</a:t>
            </a:r>
          </a:p>
        </p:txBody>
      </p:sp>
    </p:spTree>
    <p:extLst>
      <p:ext uri="{BB962C8B-B14F-4D97-AF65-F5344CB8AC3E}">
        <p14:creationId xmlns:p14="http://schemas.microsoft.com/office/powerpoint/2010/main" val="5779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pic2.zhimg.com/80/v2-72ed0526e6dca6536e56b33fbae7e691_144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589" y="2077296"/>
            <a:ext cx="5495925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494918" y="5114611"/>
            <a:ext cx="234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8bit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量化为例</a:t>
            </a:r>
          </a:p>
        </p:txBody>
      </p:sp>
    </p:spTree>
    <p:extLst>
      <p:ext uri="{BB962C8B-B14F-4D97-AF65-F5344CB8AC3E}">
        <p14:creationId xmlns:p14="http://schemas.microsoft.com/office/powerpoint/2010/main" val="24782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55631" y="1263470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28600" indent="266700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0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0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kern="100" dirty="0" smtClean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indent="266700"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631" y="1263470"/>
                <a:ext cx="6096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b="-5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63260" y="4392024"/>
                <a:ext cx="869852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2667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indent="2667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260" y="4392024"/>
                <a:ext cx="8698523" cy="830997"/>
              </a:xfrm>
              <a:prstGeom prst="rect">
                <a:avLst/>
              </a:prstGeom>
              <a:blipFill rotWithShape="0">
                <a:blip r:embed="rId4"/>
                <a:stretch>
                  <a:fillRect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16404" y="2643081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28600" indent="2667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kern="1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indent="2667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kern="1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28600" indent="2667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400" kern="1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404" y="2643081"/>
                <a:ext cx="60960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b="-6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73723" y="2643081"/>
            <a:ext cx="194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加法运算：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3814" y="4576689"/>
            <a:ext cx="194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乘</a:t>
            </a:r>
            <a:r>
              <a:rPr kumimoji="1" lang="zh-CN" altLang="en-US" sz="2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法运算：</a:t>
            </a:r>
          </a:p>
        </p:txBody>
      </p:sp>
    </p:spTree>
    <p:extLst>
      <p:ext uri="{BB962C8B-B14F-4D97-AF65-F5344CB8AC3E}">
        <p14:creationId xmlns:p14="http://schemas.microsoft.com/office/powerpoint/2010/main" val="1483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lytek_ppt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2800" dirty="0" smtClean="0">
            <a:solidFill>
              <a:srgbClr val="FFFFFF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flytek_ppt" id="{645903D6-63D0-4C59-AF28-DCBA929F2BB4}" vid="{DCA4F584-5E77-4601-8F38-91E16B365A7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iflytek_ppt</Template>
  <TotalTime>14421</TotalTime>
  <Words>1948</Words>
  <Application>Microsoft Office PowerPoint</Application>
  <PresentationFormat>宽屏</PresentationFormat>
  <Paragraphs>314</Paragraphs>
  <Slides>36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iflytek_ppt</vt:lpstr>
      <vt:lpstr>Visio</vt:lpstr>
      <vt:lpstr>浅谈算法工程化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李华清</dc:creator>
  <cp:lastModifiedBy>方雷</cp:lastModifiedBy>
  <cp:revision>1643</cp:revision>
  <dcterms:created xsi:type="dcterms:W3CDTF">2018-08-15T12:48:36Z</dcterms:created>
  <dcterms:modified xsi:type="dcterms:W3CDTF">2020-08-04T02:55:23Z</dcterms:modified>
</cp:coreProperties>
</file>